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8" r:id="rId2"/>
  </p:sldMasterIdLst>
  <p:notesMasterIdLst>
    <p:notesMasterId r:id="rId28"/>
  </p:notesMasterIdLst>
  <p:sldIdLst>
    <p:sldId id="256" r:id="rId3"/>
    <p:sldId id="292" r:id="rId4"/>
    <p:sldId id="293" r:id="rId5"/>
    <p:sldId id="294" r:id="rId6"/>
    <p:sldId id="270" r:id="rId7"/>
    <p:sldId id="272" r:id="rId8"/>
    <p:sldId id="273" r:id="rId9"/>
    <p:sldId id="274" r:id="rId10"/>
    <p:sldId id="275" r:id="rId11"/>
    <p:sldId id="276" r:id="rId12"/>
    <p:sldId id="277" r:id="rId13"/>
    <p:sldId id="278" r:id="rId14"/>
    <p:sldId id="280" r:id="rId15"/>
    <p:sldId id="281" r:id="rId16"/>
    <p:sldId id="282" r:id="rId17"/>
    <p:sldId id="283" r:id="rId18"/>
    <p:sldId id="284" r:id="rId19"/>
    <p:sldId id="285" r:id="rId20"/>
    <p:sldId id="286" r:id="rId21"/>
    <p:sldId id="291" r:id="rId22"/>
    <p:sldId id="287" r:id="rId23"/>
    <p:sldId id="288" r:id="rId24"/>
    <p:sldId id="289" r:id="rId25"/>
    <p:sldId id="290" r:id="rId26"/>
    <p:sldId id="279"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8B39"/>
    <a:srgbClr val="7F7F7F"/>
    <a:srgbClr val="FEFCF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59" d="100"/>
          <a:sy n="159" d="100"/>
        </p:scale>
        <p:origin x="-47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680010-88EA-A042-B00B-2B76423F31AD}" type="datetimeFigureOut">
              <a:rPr lang="en-US" smtClean="0"/>
              <a:t>10/4/18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7CC2AD-9AA7-F145-8400-50FA303A4096}" type="slidenum">
              <a:rPr lang="en-US" smtClean="0"/>
              <a:t>‹#›</a:t>
            </a:fld>
            <a:endParaRPr lang="en-US"/>
          </a:p>
        </p:txBody>
      </p:sp>
    </p:spTree>
    <p:extLst>
      <p:ext uri="{BB962C8B-B14F-4D97-AF65-F5344CB8AC3E}">
        <p14:creationId xmlns:p14="http://schemas.microsoft.com/office/powerpoint/2010/main" val="13567071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we</a:t>
            </a:r>
            <a:r>
              <a:rPr lang="en-US" baseline="0" dirty="0" smtClean="0"/>
              <a:t> want computers to be intelligent, they will have to start learning like humans. They should start with very simple thinking skills, and build upon these towards increasing complexity. Only then can computers achieve the same incredible mental flexibility that humans have.</a:t>
            </a:r>
            <a:endParaRPr lang="en-US" dirty="0"/>
          </a:p>
        </p:txBody>
      </p:sp>
      <p:sp>
        <p:nvSpPr>
          <p:cNvPr id="4" name="Slide Number Placeholder 3"/>
          <p:cNvSpPr>
            <a:spLocks noGrp="1"/>
          </p:cNvSpPr>
          <p:nvPr>
            <p:ph type="sldNum" sz="quarter" idx="10"/>
          </p:nvPr>
        </p:nvSpPr>
        <p:spPr/>
        <p:txBody>
          <a:bodyPr/>
          <a:lstStyle/>
          <a:p>
            <a:fld id="{4E345FDA-EA35-1B4E-81E4-A452D9187F9B}" type="slidenum">
              <a:rPr lang="en-US" smtClean="0">
                <a:solidFill>
                  <a:prstClr val="black"/>
                </a:solidFill>
                <a:latin typeface="Calibri"/>
              </a:rPr>
              <a:pPr/>
              <a:t>4</a:t>
            </a:fld>
            <a:endParaRPr lang="en-US">
              <a:solidFill>
                <a:prstClr val="black"/>
              </a:solidFill>
              <a:latin typeface="Calibri"/>
            </a:endParaRPr>
          </a:p>
        </p:txBody>
      </p:sp>
    </p:spTree>
    <p:extLst>
      <p:ext uri="{BB962C8B-B14F-4D97-AF65-F5344CB8AC3E}">
        <p14:creationId xmlns:p14="http://schemas.microsoft.com/office/powerpoint/2010/main" val="86733150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1.emf"/><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4" Type="http://schemas.openxmlformats.org/officeDocument/2006/relationships/image" Target="../media/image1.emf"/><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152408" y="304800"/>
            <a:ext cx="1922463" cy="3124200"/>
          </a:xfrm>
          <a:prstGeom prst="rect">
            <a:avLst/>
          </a:prstGeom>
          <a:noFill/>
          <a:ln w="9525">
            <a:noFill/>
            <a:miter lim="800000"/>
            <a:headEnd/>
            <a:tailEnd/>
          </a:ln>
        </p:spPr>
      </p:pic>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smtClean="0"/>
              <a:t>Click to edit Master title style</a:t>
            </a:r>
            <a:endParaRPr lang="en-US"/>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smtClean="0"/>
              <a:t>Click to edit Master subtitle style</a:t>
            </a:r>
            <a:endParaRPr lang="en-US"/>
          </a:p>
        </p:txBody>
      </p:sp>
      <p:cxnSp>
        <p:nvCxnSpPr>
          <p:cNvPr id="13" name="Straight Connector 12"/>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4" name="TextBox 13"/>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5" name="Straight Connector 14"/>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7" name="Picture 16"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10" name="Straight Connector 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1" name="TextBox 10"/>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2" name="Straight Connector 1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9" name="Picture 18"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20" name="Straight Connector 1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p:nvSpPr>
        <p:spPr>
          <a:xfrm>
            <a:off x="2362200" y="6324600"/>
            <a:ext cx="1371600" cy="369332"/>
          </a:xfrm>
          <a:prstGeom prst="rect">
            <a:avLst/>
          </a:prstGeom>
          <a:noFill/>
        </p:spPr>
        <p:txBody>
          <a:bodyPr wrap="square" rtlCol="0">
            <a:spAutoFit/>
          </a:bodyPr>
          <a:lstStyle/>
          <a:p>
            <a:r>
              <a:rPr lang="en-US" sz="900" b="1" noProof="0" dirty="0" smtClean="0">
                <a:solidFill>
                  <a:srgbClr val="D90000"/>
                </a:solidFill>
                <a:latin typeface="Georgia"/>
                <a:cs typeface="Georgia"/>
              </a:rPr>
              <a:t>artificial</a:t>
            </a:r>
          </a:p>
          <a:p>
            <a:r>
              <a:rPr lang="en-US" sz="900" b="1" noProof="0" dirty="0" smtClean="0">
                <a:solidFill>
                  <a:srgbClr val="D90000"/>
                </a:solidFill>
                <a:latin typeface="Georgia"/>
                <a:cs typeface="Georgia"/>
              </a:rPr>
              <a:t>intelligence</a:t>
            </a:r>
            <a:endParaRPr lang="en-US" sz="900" b="1" noProof="0" dirty="0">
              <a:solidFill>
                <a:srgbClr val="D90000"/>
              </a:solidFill>
              <a:latin typeface="Georgia"/>
              <a:cs typeface="Georgia"/>
            </a:endParaRPr>
          </a:p>
        </p:txBody>
      </p:sp>
      <p:cxnSp>
        <p:nvCxnSpPr>
          <p:cNvPr id="22" name="Straight Connector 2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3" name="TextBox 22"/>
          <p:cNvSpPr txBox="1"/>
          <p:nvPr/>
        </p:nvSpPr>
        <p:spPr>
          <a:xfrm>
            <a:off x="3581400" y="6324600"/>
            <a:ext cx="1371600" cy="369332"/>
          </a:xfrm>
          <a:prstGeom prst="rect">
            <a:avLst/>
          </a:prstGeom>
          <a:noFill/>
        </p:spPr>
        <p:txBody>
          <a:bodyPr wrap="square" rtlCol="0">
            <a:spAutoFit/>
          </a:bodyPr>
          <a:lstStyle/>
          <a:p>
            <a:r>
              <a:rPr lang="en-US" sz="900" b="1" noProof="0" dirty="0" smtClean="0">
                <a:solidFill>
                  <a:srgbClr val="D90000"/>
                </a:solidFill>
                <a:latin typeface="Georgia"/>
                <a:cs typeface="Georgia"/>
              </a:rPr>
              <a:t>cognitive</a:t>
            </a:r>
          </a:p>
          <a:p>
            <a:r>
              <a:rPr lang="en-US" sz="900" b="1" noProof="0" dirty="0" smtClean="0">
                <a:solidFill>
                  <a:srgbClr val="D90000"/>
                </a:solidFill>
                <a:latin typeface="Georgia"/>
                <a:cs typeface="Georgia"/>
              </a:rPr>
              <a:t>modeling</a:t>
            </a:r>
            <a:endParaRPr lang="en-US" sz="900" b="1" noProof="0" dirty="0">
              <a:solidFill>
                <a:srgbClr val="D90000"/>
              </a:solidFill>
              <a:latin typeface="Georgia"/>
              <a:cs typeface="Georgia"/>
            </a:endParaRPr>
          </a:p>
        </p:txBody>
      </p:sp>
      <p:pic>
        <p:nvPicPr>
          <p:cNvPr id="24" name="Picture 23" descr="RUGR_logoNL_rood_PMS186.eps"/>
          <p:cNvPicPr>
            <a:picLocks noChangeAspect="1"/>
          </p:cNvPicPr>
          <p:nvPr/>
        </p:nvPicPr>
        <p:blipFill>
          <a:blip r:embed="rId4"/>
          <a:stretch>
            <a:fillRect/>
          </a:stretch>
        </p:blipFill>
        <p:spPr>
          <a:xfrm>
            <a:off x="228600" y="6288319"/>
            <a:ext cx="1752600" cy="417287"/>
          </a:xfrm>
          <a:prstGeom prst="rect">
            <a:avLst/>
          </a:prstGeom>
        </p:spPr>
      </p:pic>
    </p:spTree>
    <p:extLst>
      <p:ext uri="{BB962C8B-B14F-4D97-AF65-F5344CB8AC3E}">
        <p14:creationId xmlns:p14="http://schemas.microsoft.com/office/powerpoint/2010/main" val="2820747754"/>
      </p:ext>
    </p:extLst>
  </p:cSld>
  <p:clrMapOvr>
    <a:masterClrMapping/>
  </p:clrMapOvr>
  <p:transition xmlns:p14="http://schemas.microsoft.com/office/powerpoint/2010/mai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6814756"/>
      </p:ext>
    </p:extLst>
  </p:cSld>
  <p:clrMapOvr>
    <a:masterClrMapping/>
  </p:clrMapOvr>
  <p:transition xmlns:p14="http://schemas.microsoft.com/office/powerpoint/2010/mai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910368595"/>
      </p:ext>
    </p:extLst>
  </p:cSld>
  <p:clrMapOvr>
    <a:masterClrMapping/>
  </p:clrMapOvr>
  <p:transition xmlns:p14="http://schemas.microsoft.com/office/powerpoint/2010/mai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85800" y="1981200"/>
            <a:ext cx="7772400" cy="4114800"/>
          </a:xfrm>
        </p:spPr>
        <p:txBody>
          <a:bodyPr/>
          <a:lstStyle/>
          <a:p>
            <a:pPr lvl="0"/>
            <a:r>
              <a:rPr lang="en-US" noProof="0" smtClean="0"/>
              <a:t>Click icon to add table</a:t>
            </a:r>
          </a:p>
        </p:txBody>
      </p:sp>
    </p:spTree>
    <p:extLst>
      <p:ext uri="{BB962C8B-B14F-4D97-AF65-F5344CB8AC3E}">
        <p14:creationId xmlns:p14="http://schemas.microsoft.com/office/powerpoint/2010/main" val="2299858035"/>
      </p:ext>
    </p:extLst>
  </p:cSld>
  <p:clrMapOvr>
    <a:masterClrMapping/>
  </p:clrMapOvr>
  <p:transition xmlns:p14="http://schemas.microsoft.com/office/powerpoint/2010/mai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858717800"/>
      </p:ext>
    </p:extLst>
  </p:cSld>
  <p:clrMapOvr>
    <a:masterClrMapping/>
  </p:clrMapOvr>
  <p:transition xmlns:p14="http://schemas.microsoft.com/office/powerpoint/2010/mai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smtClean="0"/>
              <a:t>Click to edit Master title style</a:t>
            </a:r>
            <a:endParaRPr lang="en-US"/>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smtClean="0"/>
              <a:t>Click to edit Master subtitle style</a:t>
            </a:r>
            <a:endParaRPr lang="en-US"/>
          </a:p>
        </p:txBody>
      </p:sp>
      <p:pic>
        <p:nvPicPr>
          <p:cNvPr id="25" name="Picture 4"/>
          <p:cNvPicPr>
            <a:picLocks noChangeAspect="1" noChangeArrowheads="1"/>
          </p:cNvPicPr>
          <p:nvPr userDrawn="1"/>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435890" y="233018"/>
            <a:ext cx="1545310" cy="3348383"/>
          </a:xfrm>
          <a:prstGeom prst="rect">
            <a:avLst/>
          </a:prstGeom>
          <a:noFill/>
          <a:ln w="9525">
            <a:noFill/>
            <a:miter lim="800000"/>
            <a:headEnd/>
            <a:tailEnd/>
          </a:ln>
        </p:spPr>
      </p:pic>
      <p:cxnSp>
        <p:nvCxnSpPr>
          <p:cNvPr id="26" name="Straight Connector 25"/>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7" name="TextBox 26"/>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8" name="Straight Connector 27"/>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9" name="TextBox 28"/>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30" name="Picture 29" descr="RUGR_logoNL_rood_PMS186.eps"/>
          <p:cNvPicPr>
            <a:picLocks noChangeAspect="1"/>
          </p:cNvPicPr>
          <p:nvPr userDrawn="1"/>
        </p:nvPicPr>
        <p:blipFill>
          <a:blip r:embed="rId4"/>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2115969134"/>
      </p:ext>
    </p:extLst>
  </p:cSld>
  <p:clrMapOvr>
    <a:masterClrMapping/>
  </p:clrMapOvr>
  <p:transition xmlns:p14="http://schemas.microsoft.com/office/powerpoint/2010/mai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59673644"/>
      </p:ext>
    </p:extLst>
  </p:cSld>
  <p:clrMapOvr>
    <a:masterClrMapping/>
  </p:clrMapOvr>
  <p:transition xmlns:p14="http://schemas.microsoft.com/office/powerpoint/2010/mai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168002544"/>
      </p:ext>
    </p:extLst>
  </p:cSld>
  <p:clrMapOvr>
    <a:masterClrMapping/>
  </p:clrMapOvr>
  <p:transition xmlns:p14="http://schemas.microsoft.com/office/powerpoint/2010/mai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44586568"/>
      </p:ext>
    </p:extLst>
  </p:cSld>
  <p:clrMapOvr>
    <a:masterClrMapping/>
  </p:clrMapOvr>
  <p:transition xmlns:p14="http://schemas.microsoft.com/office/powerpoint/2010/mai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527134214"/>
      </p:ext>
    </p:extLst>
  </p:cSld>
  <p:clrMapOvr>
    <a:masterClrMapping/>
  </p:clrMapOvr>
  <p:transition xmlns:p14="http://schemas.microsoft.com/office/powerpoint/2010/mai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91559617"/>
      </p:ext>
    </p:extLst>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14342595"/>
      </p:ext>
    </p:extLst>
  </p:cSld>
  <p:clrMapOvr>
    <a:masterClrMapping/>
  </p:clrMapOvr>
  <p:transition xmlns:p14="http://schemas.microsoft.com/office/powerpoint/2010/mai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127199"/>
      </p:ext>
    </p:extLst>
  </p:cSld>
  <p:clrMapOvr>
    <a:masterClrMapping/>
  </p:clrMapOvr>
  <p:transition xmlns:p14="http://schemas.microsoft.com/office/powerpoint/2010/mai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41027092"/>
      </p:ext>
    </p:extLst>
  </p:cSld>
  <p:clrMapOvr>
    <a:masterClrMapping/>
  </p:clrMapOvr>
  <p:transition xmlns:p14="http://schemas.microsoft.com/office/powerpoint/2010/mai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28372311"/>
      </p:ext>
    </p:extLst>
  </p:cSld>
  <p:clrMapOvr>
    <a:masterClrMapping/>
  </p:clrMapOvr>
  <p:transition xmlns:p14="http://schemas.microsoft.com/office/powerpoint/2010/mai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5701874"/>
      </p:ext>
    </p:extLst>
  </p:cSld>
  <p:clrMapOvr>
    <a:masterClrMapping/>
  </p:clrMapOvr>
  <p:transition xmlns:p14="http://schemas.microsoft.com/office/powerpoint/2010/mai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603349308"/>
      </p:ext>
    </p:extLst>
  </p:cSld>
  <p:clrMapOvr>
    <a:masterClrMapping/>
  </p:clrMapOvr>
  <p:transition xmlns:p14="http://schemas.microsoft.com/office/powerpoint/2010/main"/>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85800" y="1981200"/>
            <a:ext cx="7772400" cy="4114800"/>
          </a:xfrm>
        </p:spPr>
        <p:txBody>
          <a:bodyPr/>
          <a:lstStyle/>
          <a:p>
            <a:pPr lvl="0"/>
            <a:r>
              <a:rPr lang="en-US" noProof="0" smtClean="0"/>
              <a:t>Click icon to add table</a:t>
            </a:r>
          </a:p>
        </p:txBody>
      </p:sp>
    </p:spTree>
    <p:extLst>
      <p:ext uri="{BB962C8B-B14F-4D97-AF65-F5344CB8AC3E}">
        <p14:creationId xmlns:p14="http://schemas.microsoft.com/office/powerpoint/2010/main" val="2859428733"/>
      </p:ext>
    </p:extLst>
  </p:cSld>
  <p:clrMapOvr>
    <a:masterClrMapping/>
  </p:clrMapOvr>
  <p:transition xmlns:p14="http://schemas.microsoft.com/office/powerpoint/2010/mai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321780591"/>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2679650898"/>
      </p:ext>
    </p:extLst>
  </p:cSld>
  <p:clrMapOvr>
    <a:masterClrMapping/>
  </p:clrMapOvr>
  <p:transition xmlns:p14="http://schemas.microsoft.com/office/powerpoint/2010/mai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831129396"/>
      </p:ext>
    </p:extLst>
  </p:cSld>
  <p:clrMapOvr>
    <a:masterClrMapping/>
  </p:clrMapOvr>
  <p:transition xmlns:p14="http://schemas.microsoft.com/office/powerpoint/2010/mai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230608967"/>
      </p:ext>
    </p:extLst>
  </p:cSld>
  <p:clrMapOvr>
    <a:masterClrMapping/>
  </p:clrMapOvr>
  <p:transition xmlns:p14="http://schemas.microsoft.com/office/powerpoint/2010/mai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30377144"/>
      </p:ext>
    </p:extLst>
  </p:cSld>
  <p:clrMapOvr>
    <a:masterClrMapping/>
  </p:clrMapOvr>
  <p:transition xmlns:p14="http://schemas.microsoft.com/office/powerpoint/2010/mai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85462"/>
      </p:ext>
    </p:extLst>
  </p:cSld>
  <p:clrMapOvr>
    <a:masterClrMapping/>
  </p:clrMapOvr>
  <p:transition xmlns:p14="http://schemas.microsoft.com/office/powerpoint/2010/mai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557302762"/>
      </p:ext>
    </p:extLst>
  </p:cSld>
  <p:clrMapOvr>
    <a:masterClrMapping/>
  </p:clrMapOvr>
  <p:transition xmlns:p14="http://schemas.microsoft.com/office/powerpoint/2010/mai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Drag picture to placeholder or click icon to add</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71580137"/>
      </p:ext>
    </p:extLst>
  </p:cSld>
  <p:clrMapOvr>
    <a:masterClrMapping/>
  </p:clrMapOvr>
  <p:transition xmlns:p14="http://schemas.microsoft.com/office/powerpoint/2010/mai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emf"/><Relationship Id="rId16" Type="http://schemas.openxmlformats.org/officeDocument/2006/relationships/image" Target="../media/image2.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slideLayout" Target="../slideLayouts/slideLayout25.xml"/><Relationship Id="rId13" Type="http://schemas.openxmlformats.org/officeDocument/2006/relationships/slideLayout" Target="../slideLayouts/slideLayout26.xml"/><Relationship Id="rId14" Type="http://schemas.openxmlformats.org/officeDocument/2006/relationships/theme" Target="../theme/theme2.xml"/><Relationship Id="rId15" Type="http://schemas.openxmlformats.org/officeDocument/2006/relationships/image" Target="../media/image2.jpeg"/><Relationship Id="rId16" Type="http://schemas.openxmlformats.org/officeDocument/2006/relationships/image" Target="../media/image1.emf"/><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smtClean="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87076" name="Rectangle 4"/>
          <p:cNvSpPr>
            <a:spLocks noChangeArrowheads="1"/>
          </p:cNvSpPr>
          <p:nvPr/>
        </p:nvSpPr>
        <p:spPr bwMode="gray">
          <a:xfrm>
            <a:off x="3" y="1638305"/>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cxnSp>
        <p:nvCxnSpPr>
          <p:cNvPr id="15" name="Straight Connector 14"/>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7" name="Straight Connector 16"/>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3" name="Picture 12" descr="RUGR_logoNL_rood_PMS186.eps"/>
          <p:cNvPicPr>
            <a:picLocks noChangeAspect="1"/>
          </p:cNvPicPr>
          <p:nvPr/>
        </p:nvPicPr>
        <p:blipFill>
          <a:blip r:embed="rId15"/>
          <a:stretch>
            <a:fillRect/>
          </a:stretch>
        </p:blipFill>
        <p:spPr>
          <a:xfrm>
            <a:off x="228600" y="6288319"/>
            <a:ext cx="1752600" cy="417287"/>
          </a:xfrm>
          <a:prstGeom prst="rect">
            <a:avLst/>
          </a:prstGeom>
        </p:spPr>
      </p:pic>
      <p:pic>
        <p:nvPicPr>
          <p:cNvPr id="14" name="Picture 13" descr="CoverSmall.jpg"/>
          <p:cNvPicPr>
            <a:picLocks noChangeAspect="1"/>
          </p:cNvPicPr>
          <p:nvPr/>
        </p:nvPicPr>
        <p:blipFill>
          <a:blip r:embed="rId16"/>
          <a:stretch>
            <a:fillRect/>
          </a:stretch>
        </p:blipFill>
        <p:spPr>
          <a:xfrm>
            <a:off x="46557" y="381000"/>
            <a:ext cx="1020251" cy="1219200"/>
          </a:xfrm>
          <a:prstGeom prst="rect">
            <a:avLst/>
          </a:prstGeom>
        </p:spPr>
      </p:pic>
    </p:spTree>
    <p:extLst>
      <p:ext uri="{BB962C8B-B14F-4D97-AF65-F5344CB8AC3E}">
        <p14:creationId xmlns:p14="http://schemas.microsoft.com/office/powerpoint/2010/main" val="290745727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ransition xmlns:p14="http://schemas.microsoft.com/office/powerpoint/2010/mai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smtClean="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dirty="0"/>
          </a:p>
        </p:txBody>
      </p:sp>
      <p:sp>
        <p:nvSpPr>
          <p:cNvPr id="387076" name="Rectangle 4"/>
          <p:cNvSpPr>
            <a:spLocks noChangeArrowheads="1"/>
          </p:cNvSpPr>
          <p:nvPr/>
        </p:nvSpPr>
        <p:spPr bwMode="gray">
          <a:xfrm>
            <a:off x="2" y="1638301"/>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pic>
        <p:nvPicPr>
          <p:cNvPr id="11" name="Picture 10" descr="CoverSmall.jpg"/>
          <p:cNvPicPr>
            <a:picLocks noChangeAspect="1"/>
          </p:cNvPicPr>
          <p:nvPr userDrawn="1"/>
        </p:nvPicPr>
        <p:blipFill>
          <a:blip r:embed="rId15"/>
          <a:stretch>
            <a:fillRect/>
          </a:stretch>
        </p:blipFill>
        <p:spPr>
          <a:xfrm>
            <a:off x="228601" y="395197"/>
            <a:ext cx="756279" cy="1205004"/>
          </a:xfrm>
          <a:prstGeom prst="rect">
            <a:avLst/>
          </a:prstGeom>
        </p:spPr>
      </p:pic>
      <p:cxnSp>
        <p:nvCxnSpPr>
          <p:cNvPr id="12" name="Straight Connector 11"/>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9" name="TextBox 18"/>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0" name="Straight Connector 19"/>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22" name="Picture 21" descr="RUGR_logoNL_rood_PMS186.eps"/>
          <p:cNvPicPr>
            <a:picLocks noChangeAspect="1"/>
          </p:cNvPicPr>
          <p:nvPr userDrawn="1"/>
        </p:nvPicPr>
        <p:blipFill>
          <a:blip r:embed="rId16"/>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186678794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ransition xmlns:p14="http://schemas.microsoft.com/office/powerpoint/2010/mai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emf"/><Relationship Id="rId4" Type="http://schemas.openxmlformats.org/officeDocument/2006/relationships/image" Target="../media/image24.emf"/><Relationship Id="rId5" Type="http://schemas.openxmlformats.org/officeDocument/2006/relationships/image" Target="../media/image25.emf"/><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 Id="rId3" Type="http://schemas.openxmlformats.org/officeDocument/2006/relationships/image" Target="../media/image30.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4.xml.rels><?xml version="1.0" encoding="UTF-8" standalone="yes"?>
<Relationships xmlns="http://schemas.openxmlformats.org/package/2006/relationships"><Relationship Id="rId11" Type="http://schemas.openxmlformats.org/officeDocument/2006/relationships/image" Target="../media/image16.png"/><Relationship Id="rId12" Type="http://schemas.openxmlformats.org/officeDocument/2006/relationships/image" Target="../media/image17.png"/><Relationship Id="rId1" Type="http://schemas.openxmlformats.org/officeDocument/2006/relationships/slideLayout" Target="../slideLayouts/slideLayout26.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PRIMs tutorial</a:t>
            </a:r>
            <a:br>
              <a:rPr lang="en-US" dirty="0" smtClean="0"/>
            </a:br>
            <a:r>
              <a:rPr lang="en-US" dirty="0" smtClean="0"/>
              <a:t>Unit 1 (second lecture)</a:t>
            </a:r>
            <a:endParaRPr lang="en-US" dirty="0"/>
          </a:p>
        </p:txBody>
      </p:sp>
      <p:sp>
        <p:nvSpPr>
          <p:cNvPr id="3" name="Subtitle 2"/>
          <p:cNvSpPr>
            <a:spLocks noGrp="1"/>
          </p:cNvSpPr>
          <p:nvPr>
            <p:ph type="subTitle" idx="1"/>
          </p:nvPr>
        </p:nvSpPr>
        <p:spPr/>
        <p:txBody>
          <a:bodyPr/>
          <a:lstStyle/>
          <a:p>
            <a:r>
              <a:rPr lang="en-US" dirty="0" smtClean="0"/>
              <a:t>Niels Taatgen</a:t>
            </a:r>
            <a:endParaRPr lang="en-US" dirty="0"/>
          </a:p>
        </p:txBody>
      </p:sp>
    </p:spTree>
    <p:extLst>
      <p:ext uri="{BB962C8B-B14F-4D97-AF65-F5344CB8AC3E}">
        <p14:creationId xmlns:p14="http://schemas.microsoft.com/office/powerpoint/2010/main" val="11969897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8" y="1139824"/>
            <a:ext cx="2555875" cy="5654675"/>
          </a:xfrm>
        </p:spPr>
        <p:txBody>
          <a:bodyPr>
            <a:normAutofit/>
          </a:bodyPr>
          <a:lstStyle/>
          <a:p>
            <a:r>
              <a:rPr lang="en-US" dirty="0" smtClean="0"/>
              <a:t>Long term goal:</a:t>
            </a:r>
            <a:br>
              <a:rPr lang="en-US" dirty="0" smtClean="0"/>
            </a:br>
            <a:r>
              <a:rPr lang="en-US" dirty="0" smtClean="0"/>
              <a:t>Expand PRIMs into a theory of life-long learning</a:t>
            </a:r>
            <a:endParaRPr lang="en-US" dirty="0"/>
          </a:p>
        </p:txBody>
      </p:sp>
      <p:pic>
        <p:nvPicPr>
          <p:cNvPr id="4" name="Picture 3" descr="transferGraphAllTask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383" y="333375"/>
            <a:ext cx="6863787" cy="6858000"/>
          </a:xfrm>
          <a:prstGeom prst="rect">
            <a:avLst/>
          </a:prstGeom>
        </p:spPr>
      </p:pic>
    </p:spTree>
    <p:extLst>
      <p:ext uri="{BB962C8B-B14F-4D97-AF65-F5344CB8AC3E}">
        <p14:creationId xmlns:p14="http://schemas.microsoft.com/office/powerpoint/2010/main" val="13950669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Possible strategies that can be trained</a:t>
            </a:r>
            <a:endParaRPr lang="en-US" dirty="0"/>
          </a:p>
        </p:txBody>
      </p:sp>
      <p:sp>
        <p:nvSpPr>
          <p:cNvPr id="3" name="Content Placeholder 2"/>
          <p:cNvSpPr>
            <a:spLocks noGrp="1"/>
          </p:cNvSpPr>
          <p:nvPr>
            <p:ph idx="1"/>
          </p:nvPr>
        </p:nvSpPr>
        <p:spPr/>
        <p:txBody>
          <a:bodyPr/>
          <a:lstStyle/>
          <a:p>
            <a:r>
              <a:rPr lang="en-US" dirty="0" smtClean="0"/>
              <a:t>How to handle task hierarchies and multitasking?</a:t>
            </a:r>
          </a:p>
          <a:p>
            <a:r>
              <a:rPr lang="en-US" dirty="0" smtClean="0"/>
              <a:t>How to control working memory</a:t>
            </a:r>
          </a:p>
          <a:p>
            <a:pPr lvl="1"/>
            <a:r>
              <a:rPr lang="en-US" dirty="0" smtClean="0"/>
              <a:t>Rehearsal is a learned strategy, not a brain mechanism</a:t>
            </a:r>
          </a:p>
          <a:p>
            <a:r>
              <a:rPr lang="en-US" dirty="0" smtClean="0"/>
              <a:t>Make decisions while anticipating future consequences of that decision</a:t>
            </a:r>
            <a:endParaRPr lang="en-US" dirty="0"/>
          </a:p>
        </p:txBody>
      </p:sp>
    </p:spTree>
    <p:extLst>
      <p:ext uri="{BB962C8B-B14F-4D97-AF65-F5344CB8AC3E}">
        <p14:creationId xmlns:p14="http://schemas.microsoft.com/office/powerpoint/2010/main" val="415484909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Accomplishments of PRIMs</a:t>
            </a:r>
            <a:endParaRPr lang="en-US" dirty="0"/>
          </a:p>
        </p:txBody>
      </p:sp>
      <p:sp>
        <p:nvSpPr>
          <p:cNvPr id="3" name="Content Placeholder 2"/>
          <p:cNvSpPr>
            <a:spLocks noGrp="1"/>
          </p:cNvSpPr>
          <p:nvPr>
            <p:ph idx="1"/>
          </p:nvPr>
        </p:nvSpPr>
        <p:spPr/>
        <p:txBody>
          <a:bodyPr/>
          <a:lstStyle/>
          <a:p>
            <a:r>
              <a:rPr lang="en-US" dirty="0" smtClean="0"/>
              <a:t>Transfer between text editors</a:t>
            </a:r>
          </a:p>
          <a:p>
            <a:r>
              <a:rPr lang="en-US" dirty="0" smtClean="0"/>
              <a:t>Explanation for several brain training experiments (proactive control)</a:t>
            </a:r>
          </a:p>
          <a:p>
            <a:r>
              <a:rPr lang="en-US" dirty="0" smtClean="0"/>
              <a:t>Explanation of why the attentional blink can be trained away</a:t>
            </a:r>
          </a:p>
          <a:p>
            <a:r>
              <a:rPr lang="en-US" dirty="0" smtClean="0"/>
              <a:t>Models of distraction </a:t>
            </a:r>
          </a:p>
          <a:p>
            <a:r>
              <a:rPr lang="en-US" dirty="0" smtClean="0"/>
              <a:t>Models of cognitive development</a:t>
            </a:r>
            <a:endParaRPr lang="en-US" dirty="0"/>
          </a:p>
        </p:txBody>
      </p:sp>
    </p:spTree>
    <p:extLst>
      <p:ext uri="{BB962C8B-B14F-4D97-AF65-F5344CB8AC3E}">
        <p14:creationId xmlns:p14="http://schemas.microsoft.com/office/powerpoint/2010/main" val="25446403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real example: </a:t>
            </a:r>
            <a:r>
              <a:rPr lang="en-US" dirty="0" smtClean="0"/>
              <a:t>editors </a:t>
            </a:r>
            <a:r>
              <a:rPr lang="en-US" dirty="0" err="1" smtClean="0"/>
              <a:t>Singley</a:t>
            </a:r>
            <a:r>
              <a:rPr lang="en-US" dirty="0" smtClean="0"/>
              <a:t> &amp; Anderson 1985</a:t>
            </a:r>
            <a:endParaRPr lang="en-US" dirty="0"/>
          </a:p>
        </p:txBody>
      </p:sp>
      <p:pic>
        <p:nvPicPr>
          <p:cNvPr id="4" name="Picture 3"/>
          <p:cNvPicPr>
            <a:picLocks noChangeAspect="1"/>
          </p:cNvPicPr>
          <p:nvPr/>
        </p:nvPicPr>
        <p:blipFill>
          <a:blip r:embed="rId2"/>
          <a:stretch>
            <a:fillRect/>
          </a:stretch>
        </p:blipFill>
        <p:spPr>
          <a:xfrm>
            <a:off x="5562600" y="2286000"/>
            <a:ext cx="3281784" cy="3962400"/>
          </a:xfrm>
          <a:prstGeom prst="rect">
            <a:avLst/>
          </a:prstGeom>
        </p:spPr>
      </p:pic>
      <p:pic>
        <p:nvPicPr>
          <p:cNvPr id="6" name="Picture 5"/>
          <p:cNvPicPr>
            <a:picLocks noChangeAspect="1"/>
          </p:cNvPicPr>
          <p:nvPr/>
        </p:nvPicPr>
        <p:blipFill>
          <a:blip r:embed="rId3"/>
          <a:stretch>
            <a:fillRect/>
          </a:stretch>
        </p:blipFill>
        <p:spPr>
          <a:xfrm>
            <a:off x="304808" y="2438400"/>
            <a:ext cx="5173579" cy="3276600"/>
          </a:xfrm>
          <a:prstGeom prst="rect">
            <a:avLst/>
          </a:prstGeom>
        </p:spPr>
      </p:pic>
    </p:spTree>
    <p:extLst>
      <p:ext uri="{BB962C8B-B14F-4D97-AF65-F5344CB8AC3E}">
        <p14:creationId xmlns:p14="http://schemas.microsoft.com/office/powerpoint/2010/main" val="187073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Their findings</a:t>
            </a:r>
            <a:endParaRPr lang="en-US" dirty="0"/>
          </a:p>
        </p:txBody>
      </p:sp>
      <p:sp>
        <p:nvSpPr>
          <p:cNvPr id="3" name="Content Placeholder 2"/>
          <p:cNvSpPr>
            <a:spLocks noGrp="1"/>
          </p:cNvSpPr>
          <p:nvPr>
            <p:ph idx="1"/>
          </p:nvPr>
        </p:nvSpPr>
        <p:spPr/>
        <p:txBody>
          <a:bodyPr/>
          <a:lstStyle/>
          <a:p>
            <a:r>
              <a:rPr lang="en-US" dirty="0" smtClean="0"/>
              <a:t>Huge transfer between two line editors (ED and EDT)</a:t>
            </a:r>
          </a:p>
          <a:p>
            <a:r>
              <a:rPr lang="en-US" dirty="0" smtClean="0"/>
              <a:t>Smaller, but still decent transfer from line editors to </a:t>
            </a:r>
            <a:r>
              <a:rPr lang="en-US" dirty="0" err="1" smtClean="0"/>
              <a:t>Emacs</a:t>
            </a:r>
            <a:endParaRPr lang="en-US" dirty="0" smtClean="0"/>
          </a:p>
          <a:p>
            <a:r>
              <a:rPr lang="en-US" dirty="0" smtClean="0"/>
              <a:t>Their model: identical productions</a:t>
            </a:r>
          </a:p>
        </p:txBody>
      </p:sp>
    </p:spTree>
    <p:extLst>
      <p:ext uri="{BB962C8B-B14F-4D97-AF65-F5344CB8AC3E}">
        <p14:creationId xmlns:p14="http://schemas.microsoft.com/office/powerpoint/2010/main" val="4330493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design</a:t>
            </a:r>
            <a:endParaRPr lang="en-US" dirty="0"/>
          </a:p>
        </p:txBody>
      </p:sp>
      <p:sp>
        <p:nvSpPr>
          <p:cNvPr id="3" name="Content Placeholder 2"/>
          <p:cNvSpPr>
            <a:spLocks noGrp="1"/>
          </p:cNvSpPr>
          <p:nvPr>
            <p:ph idx="1"/>
          </p:nvPr>
        </p:nvSpPr>
        <p:spPr/>
        <p:txBody>
          <a:bodyPr/>
          <a:lstStyle/>
          <a:p>
            <a:r>
              <a:rPr lang="en-US" dirty="0" smtClean="0"/>
              <a:t>6 day experiment</a:t>
            </a:r>
          </a:p>
          <a:p>
            <a:r>
              <a:rPr lang="en-US" dirty="0" smtClean="0"/>
              <a:t>5 conditions, which differed with respect to the editors used</a:t>
            </a:r>
          </a:p>
          <a:p>
            <a:pPr lvl="1">
              <a:buFont typeface="+mj-lt"/>
              <a:buAutoNum type="arabicPeriod"/>
            </a:pPr>
            <a:r>
              <a:rPr lang="en-US" dirty="0" smtClean="0"/>
              <a:t>ED – ED – EMACS</a:t>
            </a:r>
          </a:p>
          <a:p>
            <a:pPr lvl="1">
              <a:buFont typeface="+mj-lt"/>
              <a:buAutoNum type="arabicPeriod"/>
            </a:pPr>
            <a:r>
              <a:rPr lang="en-US" dirty="0" smtClean="0"/>
              <a:t>EDT – EDT – EMACS</a:t>
            </a:r>
          </a:p>
          <a:p>
            <a:pPr lvl="1">
              <a:buFont typeface="+mj-lt"/>
              <a:buAutoNum type="arabicPeriod"/>
            </a:pPr>
            <a:r>
              <a:rPr lang="en-US" dirty="0" smtClean="0"/>
              <a:t>ED – EDT – EMACS</a:t>
            </a:r>
          </a:p>
          <a:p>
            <a:pPr lvl="1">
              <a:buFont typeface="+mj-lt"/>
              <a:buAutoNum type="arabicPeriod"/>
            </a:pPr>
            <a:r>
              <a:rPr lang="en-US" dirty="0" smtClean="0"/>
              <a:t>EDT – ED – EMACS</a:t>
            </a:r>
          </a:p>
          <a:p>
            <a:pPr lvl="1">
              <a:buFont typeface="+mj-lt"/>
              <a:buAutoNum type="arabicPeriod"/>
            </a:pPr>
            <a:r>
              <a:rPr lang="en-US" dirty="0" smtClean="0"/>
              <a:t>EMACS – EMACS - EMACS</a:t>
            </a:r>
            <a:endParaRPr lang="en-US" dirty="0"/>
          </a:p>
        </p:txBody>
      </p:sp>
    </p:spTree>
    <p:extLst>
      <p:ext uri="{BB962C8B-B14F-4D97-AF65-F5344CB8AC3E}">
        <p14:creationId xmlns:p14="http://schemas.microsoft.com/office/powerpoint/2010/main" val="247497217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914400"/>
          </a:xfrm>
        </p:spPr>
        <p:txBody>
          <a:bodyPr/>
          <a:lstStyle/>
          <a:p>
            <a:r>
              <a:rPr lang="en-US" dirty="0" smtClean="0"/>
              <a:t>Data from that experiment</a:t>
            </a:r>
            <a:endParaRPr lang="en-US" dirty="0"/>
          </a:p>
        </p:txBody>
      </p:sp>
      <p:pic>
        <p:nvPicPr>
          <p:cNvPr id="3" name="Picture 2" descr="Editor Data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6" name="Picture 5" descr="Editor Data 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p:spPr>
      </p:pic>
      <p:cxnSp>
        <p:nvCxnSpPr>
          <p:cNvPr id="7" name="Straight Arrow Connector 6"/>
          <p:cNvCxnSpPr/>
          <p:nvPr/>
        </p:nvCxnSpPr>
        <p:spPr bwMode="auto">
          <a:xfrm>
            <a:off x="4572000" y="3200400"/>
            <a:ext cx="2819400" cy="1066800"/>
          </a:xfrm>
          <a:prstGeom prst="straightConnector1">
            <a:avLst/>
          </a:prstGeom>
          <a:solidFill>
            <a:schemeClr val="accent1"/>
          </a:solidFill>
          <a:ln w="38100" cap="flat" cmpd="sng" algn="ctr">
            <a:solidFill>
              <a:schemeClr val="tx1"/>
            </a:solidFill>
            <a:prstDash val="solid"/>
            <a:round/>
            <a:headEnd type="arrow"/>
            <a:tailEnd type="arrow"/>
          </a:ln>
          <a:effectLst/>
        </p:spPr>
      </p:cxnSp>
      <p:pic>
        <p:nvPicPr>
          <p:cNvPr id="11" name="Picture 10" descr="Editor Data 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12" name="Picture 11" descr="Editor Dat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sp>
        <p:nvSpPr>
          <p:cNvPr id="13" name="Rectangle 12"/>
          <p:cNvSpPr/>
          <p:nvPr/>
        </p:nvSpPr>
        <p:spPr bwMode="auto">
          <a:xfrm>
            <a:off x="5105400" y="2667000"/>
            <a:ext cx="1066800" cy="18288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407098904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of this task</a:t>
            </a:r>
            <a:endParaRPr lang="en-US" dirty="0"/>
          </a:p>
        </p:txBody>
      </p:sp>
      <p:sp>
        <p:nvSpPr>
          <p:cNvPr id="3" name="Content Placeholder 2"/>
          <p:cNvSpPr>
            <a:spLocks noGrp="1"/>
          </p:cNvSpPr>
          <p:nvPr>
            <p:ph idx="1"/>
          </p:nvPr>
        </p:nvSpPr>
        <p:spPr/>
        <p:txBody>
          <a:bodyPr/>
          <a:lstStyle/>
          <a:p>
            <a:r>
              <a:rPr lang="en-US" dirty="0" smtClean="0"/>
              <a:t>Borrows from </a:t>
            </a:r>
            <a:r>
              <a:rPr lang="en-US" dirty="0" err="1" smtClean="0"/>
              <a:t>Singley</a:t>
            </a:r>
            <a:r>
              <a:rPr lang="en-US" dirty="0" smtClean="0"/>
              <a:t> &amp; Anderson 1985, who borrowed from Card, Moran &amp; Newell 1983</a:t>
            </a:r>
          </a:p>
          <a:p>
            <a:r>
              <a:rPr lang="en-US" dirty="0" smtClean="0"/>
              <a:t>Basic structure</a:t>
            </a:r>
            <a:endParaRPr lang="en-US" dirty="0"/>
          </a:p>
          <a:p>
            <a:pPr lvl="1"/>
            <a:r>
              <a:rPr lang="en-US" dirty="0" smtClean="0"/>
              <a:t>Go to the relevant line for the next edit</a:t>
            </a:r>
          </a:p>
          <a:p>
            <a:pPr lvl="1"/>
            <a:r>
              <a:rPr lang="en-US" dirty="0" smtClean="0"/>
              <a:t>Do the edit in that line</a:t>
            </a:r>
          </a:p>
        </p:txBody>
      </p:sp>
    </p:spTree>
    <p:extLst>
      <p:ext uri="{BB962C8B-B14F-4D97-AF65-F5344CB8AC3E}">
        <p14:creationId xmlns:p14="http://schemas.microsoft.com/office/powerpoint/2010/main" val="135782663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model</a:t>
            </a:r>
            <a:endParaRPr lang="en-US" dirty="0"/>
          </a:p>
        </p:txBody>
      </p:sp>
      <p:sp>
        <p:nvSpPr>
          <p:cNvPr id="3" name="Content Placeholder 2"/>
          <p:cNvSpPr>
            <a:spLocks noGrp="1"/>
          </p:cNvSpPr>
          <p:nvPr>
            <p:ph idx="1"/>
          </p:nvPr>
        </p:nvSpPr>
        <p:spPr/>
        <p:txBody>
          <a:bodyPr/>
          <a:lstStyle/>
          <a:p>
            <a:r>
              <a:rPr lang="en-US" dirty="0" smtClean="0"/>
              <a:t>Each editor has its own operators in declarative memory</a:t>
            </a:r>
          </a:p>
          <a:p>
            <a:r>
              <a:rPr lang="en-US" dirty="0" smtClean="0"/>
              <a:t>However, there is overlap in the task-general (“gray”) chunks</a:t>
            </a:r>
            <a:endParaRPr lang="en-US" dirty="0"/>
          </a:p>
        </p:txBody>
      </p:sp>
    </p:spTree>
    <p:extLst>
      <p:ext uri="{BB962C8B-B14F-4D97-AF65-F5344CB8AC3E}">
        <p14:creationId xmlns:p14="http://schemas.microsoft.com/office/powerpoint/2010/main" val="259351621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Overlap between the three models</a:t>
            </a:r>
            <a:endParaRPr lang="en-US" dirty="0"/>
          </a:p>
        </p:txBody>
      </p:sp>
      <p:sp>
        <p:nvSpPr>
          <p:cNvPr id="3" name="Content Placeholder 2"/>
          <p:cNvSpPr>
            <a:spLocks noGrp="1"/>
          </p:cNvSpPr>
          <p:nvPr>
            <p:ph idx="1"/>
          </p:nvPr>
        </p:nvSpPr>
        <p:spPr/>
        <p:txBody>
          <a:bodyPr>
            <a:normAutofit lnSpcReduction="10000"/>
          </a:bodyPr>
          <a:lstStyle/>
          <a:p>
            <a:r>
              <a:rPr lang="en-US" dirty="0" smtClean="0"/>
              <a:t>Ed and </a:t>
            </a:r>
            <a:r>
              <a:rPr lang="en-US" dirty="0" err="1" smtClean="0"/>
              <a:t>Edt</a:t>
            </a:r>
            <a:r>
              <a:rPr lang="en-US" dirty="0" smtClean="0"/>
              <a:t> are very similar, except for the strategy to move multiple lines and the particular keys that are used</a:t>
            </a:r>
          </a:p>
          <a:p>
            <a:r>
              <a:rPr lang="en-US" dirty="0" err="1" smtClean="0"/>
              <a:t>Emacs</a:t>
            </a:r>
            <a:r>
              <a:rPr lang="en-US" dirty="0" smtClean="0"/>
              <a:t> has the same global strategy, but differs in the details</a:t>
            </a:r>
          </a:p>
          <a:p>
            <a:r>
              <a:rPr lang="en-US" dirty="0" smtClean="0"/>
              <a:t>This is reflected in the model in that Ed and </a:t>
            </a:r>
            <a:r>
              <a:rPr lang="en-US" dirty="0" err="1" smtClean="0"/>
              <a:t>Edt</a:t>
            </a:r>
            <a:r>
              <a:rPr lang="en-US" dirty="0" smtClean="0"/>
              <a:t> share more of the specific condition and action chunks. </a:t>
            </a:r>
            <a:endParaRPr lang="en-US" dirty="0"/>
          </a:p>
        </p:txBody>
      </p:sp>
    </p:spTree>
    <p:extLst>
      <p:ext uri="{BB962C8B-B14F-4D97-AF65-F5344CB8AC3E}">
        <p14:creationId xmlns:p14="http://schemas.microsoft.com/office/powerpoint/2010/main" val="35447773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Cognitive skills</a:t>
            </a:r>
            <a:endParaRPr lang="en-US" dirty="0"/>
          </a:p>
        </p:txBody>
      </p:sp>
      <p:pic>
        <p:nvPicPr>
          <p:cNvPr id="6" name="Picture 5"/>
          <p:cNvPicPr>
            <a:picLocks noChangeAspect="1"/>
          </p:cNvPicPr>
          <p:nvPr/>
        </p:nvPicPr>
        <p:blipFill>
          <a:blip r:embed="rId2"/>
          <a:stretch>
            <a:fillRect/>
          </a:stretch>
        </p:blipFill>
        <p:spPr>
          <a:xfrm>
            <a:off x="386755" y="2241905"/>
            <a:ext cx="3555412" cy="2378895"/>
          </a:xfrm>
          <a:prstGeom prst="rect">
            <a:avLst/>
          </a:prstGeom>
        </p:spPr>
      </p:pic>
      <p:pic>
        <p:nvPicPr>
          <p:cNvPr id="7" name="Picture 6"/>
          <p:cNvPicPr>
            <a:picLocks noChangeAspect="1"/>
          </p:cNvPicPr>
          <p:nvPr/>
        </p:nvPicPr>
        <p:blipFill>
          <a:blip r:embed="rId3"/>
          <a:stretch>
            <a:fillRect/>
          </a:stretch>
        </p:blipFill>
        <p:spPr>
          <a:xfrm rot="1061180">
            <a:off x="5948452" y="1692422"/>
            <a:ext cx="2753460" cy="1833804"/>
          </a:xfrm>
          <a:prstGeom prst="rect">
            <a:avLst/>
          </a:prstGeom>
        </p:spPr>
      </p:pic>
      <p:pic>
        <p:nvPicPr>
          <p:cNvPr id="8" name="Picture 7"/>
          <p:cNvPicPr>
            <a:picLocks noChangeAspect="1"/>
          </p:cNvPicPr>
          <p:nvPr/>
        </p:nvPicPr>
        <p:blipFill>
          <a:blip r:embed="rId4"/>
          <a:stretch>
            <a:fillRect/>
          </a:stretch>
        </p:blipFill>
        <p:spPr>
          <a:xfrm>
            <a:off x="2917208" y="3901148"/>
            <a:ext cx="4799215" cy="2181461"/>
          </a:xfrm>
          <a:prstGeom prst="rect">
            <a:avLst/>
          </a:prstGeom>
        </p:spPr>
      </p:pic>
    </p:spTree>
    <p:extLst>
      <p:ext uri="{BB962C8B-B14F-4D97-AF65-F5344CB8AC3E}">
        <p14:creationId xmlns:p14="http://schemas.microsoft.com/office/powerpoint/2010/main" val="323247068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Identical: delete a line</a:t>
            </a:r>
            <a:endParaRPr lang="en-US" dirty="0"/>
          </a:p>
        </p:txBody>
      </p:sp>
      <p:pic>
        <p:nvPicPr>
          <p:cNvPr id="4" name="Picture 3"/>
          <p:cNvPicPr>
            <a:picLocks noChangeAspect="1"/>
          </p:cNvPicPr>
          <p:nvPr/>
        </p:nvPicPr>
        <p:blipFill>
          <a:blip r:embed="rId2"/>
          <a:stretch>
            <a:fillRect/>
          </a:stretch>
        </p:blipFill>
        <p:spPr>
          <a:xfrm>
            <a:off x="1143000" y="1942895"/>
            <a:ext cx="6590672" cy="4229308"/>
          </a:xfrm>
          <a:prstGeom prst="rect">
            <a:avLst/>
          </a:prstGeom>
        </p:spPr>
      </p:pic>
    </p:spTree>
    <p:extLst>
      <p:ext uri="{BB962C8B-B14F-4D97-AF65-F5344CB8AC3E}">
        <p14:creationId xmlns:p14="http://schemas.microsoft.com/office/powerpoint/2010/main" val="41173022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Somewhat different:</a:t>
            </a:r>
            <a:br>
              <a:rPr lang="en-US" dirty="0" smtClean="0"/>
            </a:br>
            <a:r>
              <a:rPr lang="en-US" dirty="0" smtClean="0"/>
              <a:t>Move to the right line</a:t>
            </a:r>
            <a:endParaRPr lang="en-US" dirty="0"/>
          </a:p>
        </p:txBody>
      </p:sp>
      <p:pic>
        <p:nvPicPr>
          <p:cNvPr id="3" name="Picture 2"/>
          <p:cNvPicPr>
            <a:picLocks noChangeAspect="1"/>
          </p:cNvPicPr>
          <p:nvPr/>
        </p:nvPicPr>
        <p:blipFill>
          <a:blip r:embed="rId2"/>
          <a:stretch>
            <a:fillRect/>
          </a:stretch>
        </p:blipFill>
        <p:spPr>
          <a:xfrm>
            <a:off x="646472" y="1933877"/>
            <a:ext cx="8001000" cy="3866463"/>
          </a:xfrm>
          <a:prstGeom prst="rect">
            <a:avLst/>
          </a:prstGeom>
        </p:spPr>
      </p:pic>
    </p:spTree>
    <p:extLst>
      <p:ext uri="{BB962C8B-B14F-4D97-AF65-F5344CB8AC3E}">
        <p14:creationId xmlns:p14="http://schemas.microsoft.com/office/powerpoint/2010/main" val="27160615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EditorsTaskGrap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26" y="0"/>
            <a:ext cx="6976925" cy="6858000"/>
          </a:xfrm>
          <a:prstGeom prst="rect">
            <a:avLst/>
          </a:prstGeom>
        </p:spPr>
      </p:pic>
    </p:spTree>
    <p:extLst>
      <p:ext uri="{BB962C8B-B14F-4D97-AF65-F5344CB8AC3E}">
        <p14:creationId xmlns:p14="http://schemas.microsoft.com/office/powerpoint/2010/main" val="40150293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Transfer data/model comparison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5364881"/>
              </p:ext>
            </p:extLst>
          </p:nvPr>
        </p:nvGraphicFramePr>
        <p:xfrm>
          <a:off x="685800" y="1981200"/>
          <a:ext cx="7772400" cy="2011680"/>
        </p:xfrm>
        <a:graphic>
          <a:graphicData uri="http://schemas.openxmlformats.org/drawingml/2006/table">
            <a:tbl>
              <a:tblPr firstRow="1" bandRow="1">
                <a:tableStyleId>{5C22544A-7EE6-4342-B048-85BDC9FD1C3A}</a:tableStyleId>
              </a:tblPr>
              <a:tblGrid>
                <a:gridCol w="1943100"/>
                <a:gridCol w="1943100"/>
                <a:gridCol w="1943100"/>
                <a:gridCol w="1943100"/>
              </a:tblGrid>
              <a:tr h="670560">
                <a:tc>
                  <a:txBody>
                    <a:bodyPr/>
                    <a:lstStyle/>
                    <a:p>
                      <a:r>
                        <a:rPr lang="en-US" sz="1900" dirty="0" smtClean="0">
                          <a:solidFill>
                            <a:schemeClr val="tx1"/>
                          </a:solidFill>
                        </a:rPr>
                        <a:t>Training condition</a:t>
                      </a:r>
                      <a:endParaRPr lang="en-US" sz="1900" dirty="0">
                        <a:solidFill>
                          <a:schemeClr val="tx1"/>
                        </a:solidFill>
                      </a:endParaRPr>
                    </a:p>
                  </a:txBody>
                  <a:tcPr/>
                </a:tc>
                <a:tc>
                  <a:txBody>
                    <a:bodyPr/>
                    <a:lstStyle/>
                    <a:p>
                      <a:r>
                        <a:rPr lang="en-US" sz="1900" dirty="0" smtClean="0">
                          <a:solidFill>
                            <a:schemeClr val="tx1"/>
                          </a:solidFill>
                        </a:rPr>
                        <a:t>Human</a:t>
                      </a:r>
                      <a:r>
                        <a:rPr lang="en-US" sz="1900" baseline="0" dirty="0" smtClean="0">
                          <a:solidFill>
                            <a:schemeClr val="tx1"/>
                          </a:solidFill>
                        </a:rPr>
                        <a:t> data</a:t>
                      </a:r>
                      <a:endParaRPr lang="en-US" sz="1900" dirty="0">
                        <a:solidFill>
                          <a:schemeClr val="tx1"/>
                        </a:solidFill>
                      </a:endParaRPr>
                    </a:p>
                  </a:txBody>
                  <a:tcPr/>
                </a:tc>
                <a:tc>
                  <a:txBody>
                    <a:bodyPr/>
                    <a:lstStyle/>
                    <a:p>
                      <a:r>
                        <a:rPr lang="en-US" sz="1900" dirty="0" smtClean="0">
                          <a:solidFill>
                            <a:schemeClr val="tx1"/>
                          </a:solidFill>
                        </a:rPr>
                        <a:t>Identical</a:t>
                      </a:r>
                      <a:r>
                        <a:rPr lang="en-US" sz="1900" baseline="0" dirty="0" smtClean="0">
                          <a:solidFill>
                            <a:schemeClr val="tx1"/>
                          </a:solidFill>
                        </a:rPr>
                        <a:t> productions</a:t>
                      </a:r>
                      <a:endParaRPr lang="en-US" sz="1900" dirty="0">
                        <a:solidFill>
                          <a:schemeClr val="tx1"/>
                        </a:solidFill>
                      </a:endParaRPr>
                    </a:p>
                  </a:txBody>
                  <a:tcPr/>
                </a:tc>
                <a:tc>
                  <a:txBody>
                    <a:bodyPr/>
                    <a:lstStyle/>
                    <a:p>
                      <a:r>
                        <a:rPr lang="en-US" sz="1900" dirty="0" smtClean="0">
                          <a:solidFill>
                            <a:schemeClr val="tx1"/>
                          </a:solidFill>
                        </a:rPr>
                        <a:t>PRIM model</a:t>
                      </a:r>
                      <a:endParaRPr lang="en-US" sz="1900" dirty="0">
                        <a:solidFill>
                          <a:schemeClr val="tx1"/>
                        </a:solidFill>
                      </a:endParaRPr>
                    </a:p>
                  </a:txBody>
                  <a:tcPr/>
                </a:tc>
              </a:tr>
              <a:tr h="670560">
                <a:tc>
                  <a:txBody>
                    <a:bodyPr/>
                    <a:lstStyle/>
                    <a:p>
                      <a:r>
                        <a:rPr lang="en-US" sz="1900" dirty="0" smtClean="0"/>
                        <a:t>Line editor to</a:t>
                      </a:r>
                      <a:r>
                        <a:rPr lang="en-US" sz="1900" baseline="0" dirty="0" smtClean="0"/>
                        <a:t> other Line editor</a:t>
                      </a:r>
                      <a:endParaRPr lang="en-US" sz="1900" dirty="0"/>
                    </a:p>
                  </a:txBody>
                  <a:tcPr/>
                </a:tc>
                <a:tc>
                  <a:txBody>
                    <a:bodyPr/>
                    <a:lstStyle/>
                    <a:p>
                      <a:r>
                        <a:rPr lang="en-US" sz="1900" dirty="0" smtClean="0"/>
                        <a:t>95%</a:t>
                      </a:r>
                      <a:endParaRPr lang="en-US" sz="1900" dirty="0"/>
                    </a:p>
                  </a:txBody>
                  <a:tcPr/>
                </a:tc>
                <a:tc>
                  <a:txBody>
                    <a:bodyPr/>
                    <a:lstStyle/>
                    <a:p>
                      <a:r>
                        <a:rPr lang="en-US" sz="1900" dirty="0" smtClean="0"/>
                        <a:t>79%</a:t>
                      </a:r>
                      <a:endParaRPr lang="en-US" sz="1900" dirty="0"/>
                    </a:p>
                  </a:txBody>
                  <a:tcPr/>
                </a:tc>
                <a:tc>
                  <a:txBody>
                    <a:bodyPr/>
                    <a:lstStyle/>
                    <a:p>
                      <a:r>
                        <a:rPr lang="en-US" sz="1900" dirty="0" smtClean="0"/>
                        <a:t>88%</a:t>
                      </a:r>
                      <a:endParaRPr lang="en-US" sz="1900" dirty="0"/>
                    </a:p>
                  </a:txBody>
                  <a:tcPr/>
                </a:tc>
              </a:tr>
              <a:tr h="670560">
                <a:tc>
                  <a:txBody>
                    <a:bodyPr/>
                    <a:lstStyle/>
                    <a:p>
                      <a:r>
                        <a:rPr lang="en-US" sz="1900" dirty="0" smtClean="0"/>
                        <a:t>Line editor to </a:t>
                      </a:r>
                      <a:r>
                        <a:rPr lang="en-US" sz="1900" dirty="0" err="1" smtClean="0"/>
                        <a:t>Emacs</a:t>
                      </a:r>
                      <a:endParaRPr lang="en-US" sz="1900" dirty="0"/>
                    </a:p>
                  </a:txBody>
                  <a:tcPr/>
                </a:tc>
                <a:tc>
                  <a:txBody>
                    <a:bodyPr/>
                    <a:lstStyle/>
                    <a:p>
                      <a:r>
                        <a:rPr lang="en-US" sz="1900" dirty="0" smtClean="0"/>
                        <a:t>61%</a:t>
                      </a:r>
                      <a:endParaRPr lang="en-US" sz="1900" dirty="0"/>
                    </a:p>
                  </a:txBody>
                  <a:tcPr/>
                </a:tc>
                <a:tc>
                  <a:txBody>
                    <a:bodyPr/>
                    <a:lstStyle/>
                    <a:p>
                      <a:r>
                        <a:rPr lang="en-US" sz="1900" dirty="0" smtClean="0"/>
                        <a:t>33%</a:t>
                      </a:r>
                      <a:endParaRPr lang="en-US" sz="1900" dirty="0"/>
                    </a:p>
                  </a:txBody>
                  <a:tcPr/>
                </a:tc>
                <a:tc>
                  <a:txBody>
                    <a:bodyPr/>
                    <a:lstStyle/>
                    <a:p>
                      <a:r>
                        <a:rPr lang="en-US" sz="1900" dirty="0" smtClean="0"/>
                        <a:t>61%</a:t>
                      </a:r>
                      <a:endParaRPr lang="en-US" sz="1900" dirty="0"/>
                    </a:p>
                  </a:txBody>
                  <a:tcPr/>
                </a:tc>
              </a:tr>
            </a:tbl>
          </a:graphicData>
        </a:graphic>
      </p:graphicFrame>
    </p:spTree>
    <p:extLst>
      <p:ext uri="{BB962C8B-B14F-4D97-AF65-F5344CB8AC3E}">
        <p14:creationId xmlns:p14="http://schemas.microsoft.com/office/powerpoint/2010/main" val="29773899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29000" y="914401"/>
            <a:ext cx="5562600" cy="5479731"/>
          </a:xfrm>
          <a:prstGeom prst="rect">
            <a:avLst/>
          </a:prstGeom>
        </p:spPr>
      </p:pic>
      <p:sp>
        <p:nvSpPr>
          <p:cNvPr id="3" name="Content Placeholder 2"/>
          <p:cNvSpPr>
            <a:spLocks noGrp="1"/>
          </p:cNvSpPr>
          <p:nvPr>
            <p:ph idx="1"/>
          </p:nvPr>
        </p:nvSpPr>
        <p:spPr>
          <a:xfrm>
            <a:off x="457200" y="1981200"/>
            <a:ext cx="3048000" cy="4114800"/>
          </a:xfrm>
        </p:spPr>
        <p:txBody>
          <a:bodyPr/>
          <a:lstStyle/>
          <a:p>
            <a:r>
              <a:rPr lang="en-US" dirty="0" smtClean="0"/>
              <a:t>Model </a:t>
            </a:r>
            <a:br>
              <a:rPr lang="en-US" dirty="0" smtClean="0"/>
            </a:br>
            <a:r>
              <a:rPr lang="en-US" dirty="0" smtClean="0"/>
              <a:t>results</a:t>
            </a:r>
          </a:p>
        </p:txBody>
      </p:sp>
      <p:cxnSp>
        <p:nvCxnSpPr>
          <p:cNvPr id="6" name="Straight Arrow Connector 5"/>
          <p:cNvCxnSpPr/>
          <p:nvPr/>
        </p:nvCxnSpPr>
        <p:spPr bwMode="auto">
          <a:xfrm>
            <a:off x="4419600" y="3505200"/>
            <a:ext cx="3276600" cy="762000"/>
          </a:xfrm>
          <a:prstGeom prst="straightConnector1">
            <a:avLst/>
          </a:prstGeom>
          <a:solidFill>
            <a:schemeClr val="accent1"/>
          </a:solidFill>
          <a:ln w="38100" cap="flat" cmpd="sng" algn="ctr">
            <a:solidFill>
              <a:schemeClr val="tx1"/>
            </a:solidFill>
            <a:prstDash val="solid"/>
            <a:round/>
            <a:headEnd type="arrow"/>
            <a:tailEnd type="arrow"/>
          </a:ln>
          <a:effectLst/>
        </p:spPr>
      </p:cxnSp>
      <p:sp>
        <p:nvSpPr>
          <p:cNvPr id="8" name="Rectangle 7"/>
          <p:cNvSpPr/>
          <p:nvPr/>
        </p:nvSpPr>
        <p:spPr bwMode="auto">
          <a:xfrm>
            <a:off x="5105400" y="3124200"/>
            <a:ext cx="1143000" cy="12192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7" name="Picture 6" descr="Editor Da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657600"/>
            <a:ext cx="3048000" cy="3048000"/>
          </a:xfrm>
          <a:prstGeom prst="rect">
            <a:avLst/>
          </a:prstGeom>
          <a:solidFill>
            <a:srgbClr val="FFFFFF"/>
          </a:solidFill>
        </p:spPr>
      </p:pic>
    </p:spTree>
    <p:extLst>
      <p:ext uri="{BB962C8B-B14F-4D97-AF65-F5344CB8AC3E}">
        <p14:creationId xmlns:p14="http://schemas.microsoft.com/office/powerpoint/2010/main" val="2293196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Difference between PRIMs and identical productions</a:t>
            </a:r>
            <a:endParaRPr lang="en-US" dirty="0"/>
          </a:p>
        </p:txBody>
      </p:sp>
      <p:sp>
        <p:nvSpPr>
          <p:cNvPr id="3" name="Content Placeholder 2"/>
          <p:cNvSpPr>
            <a:spLocks noGrp="1"/>
          </p:cNvSpPr>
          <p:nvPr>
            <p:ph idx="1"/>
          </p:nvPr>
        </p:nvSpPr>
        <p:spPr/>
        <p:txBody>
          <a:bodyPr/>
          <a:lstStyle/>
          <a:p>
            <a:r>
              <a:rPr lang="en-US" dirty="0" smtClean="0"/>
              <a:t>PRIMs is consistent with the idea of identical elements</a:t>
            </a:r>
          </a:p>
          <a:p>
            <a:r>
              <a:rPr lang="en-US" dirty="0" smtClean="0"/>
              <a:t>But the elements are smaller</a:t>
            </a:r>
          </a:p>
          <a:p>
            <a:r>
              <a:rPr lang="en-US" dirty="0" smtClean="0"/>
              <a:t>Identical productions was not a real processing model</a:t>
            </a:r>
            <a:endParaRPr lang="en-US" dirty="0"/>
          </a:p>
        </p:txBody>
      </p:sp>
    </p:spTree>
    <p:extLst>
      <p:ext uri="{BB962C8B-B14F-4D97-AF65-F5344CB8AC3E}">
        <p14:creationId xmlns:p14="http://schemas.microsoft.com/office/powerpoint/2010/main" val="17084511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Cognitive modeling/science/psychology view</a:t>
            </a:r>
            <a:endParaRPr lang="en-US" dirty="0"/>
          </a:p>
        </p:txBody>
      </p:sp>
      <p:sp>
        <p:nvSpPr>
          <p:cNvPr id="3" name="Content Placeholder 2"/>
          <p:cNvSpPr>
            <a:spLocks noGrp="1"/>
          </p:cNvSpPr>
          <p:nvPr>
            <p:ph idx="1"/>
          </p:nvPr>
        </p:nvSpPr>
        <p:spPr/>
        <p:txBody>
          <a:bodyPr/>
          <a:lstStyle/>
          <a:p>
            <a:r>
              <a:rPr lang="en-US" dirty="0" smtClean="0"/>
              <a:t>Each task on its own, little transfer</a:t>
            </a:r>
          </a:p>
          <a:p>
            <a:r>
              <a:rPr lang="en-US" dirty="0" smtClean="0"/>
              <a:t>Identical elements (Thorndike, 1904)</a:t>
            </a:r>
            <a:endParaRPr lang="en-US" dirty="0"/>
          </a:p>
        </p:txBody>
      </p:sp>
      <p:pic>
        <p:nvPicPr>
          <p:cNvPr id="4" name="Picture 3"/>
          <p:cNvPicPr>
            <a:picLocks noChangeAspect="1"/>
          </p:cNvPicPr>
          <p:nvPr/>
        </p:nvPicPr>
        <p:blipFill>
          <a:blip r:embed="rId2"/>
          <a:stretch>
            <a:fillRect/>
          </a:stretch>
        </p:blipFill>
        <p:spPr>
          <a:xfrm>
            <a:off x="2855535" y="3401151"/>
            <a:ext cx="1789043" cy="2286000"/>
          </a:xfrm>
          <a:prstGeom prst="rect">
            <a:avLst/>
          </a:prstGeom>
        </p:spPr>
      </p:pic>
    </p:spTree>
    <p:extLst>
      <p:ext uri="{BB962C8B-B14F-4D97-AF65-F5344CB8AC3E}">
        <p14:creationId xmlns:p14="http://schemas.microsoft.com/office/powerpoint/2010/main" val="112248478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0179" y="5599295"/>
            <a:ext cx="7983469" cy="906847"/>
            <a:chOff x="530176" y="4129520"/>
            <a:chExt cx="7983469" cy="907627"/>
          </a:xfrm>
        </p:grpSpPr>
        <p:sp>
          <p:nvSpPr>
            <p:cNvPr id="7" name="Rectangle 6"/>
            <p:cNvSpPr/>
            <p:nvPr/>
          </p:nvSpPr>
          <p:spPr bwMode="auto">
            <a:xfrm>
              <a:off x="530176" y="4129520"/>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5" name="Picture 4"/>
            <p:cNvPicPr>
              <a:picLocks noChangeAspect="1"/>
            </p:cNvPicPr>
            <p:nvPr/>
          </p:nvPicPr>
          <p:blipFill>
            <a:blip r:embed="rId3"/>
            <a:stretch>
              <a:fillRect/>
            </a:stretch>
          </p:blipFill>
          <p:spPr>
            <a:xfrm>
              <a:off x="600646" y="4167545"/>
              <a:ext cx="2457115" cy="752302"/>
            </a:xfrm>
            <a:prstGeom prst="rect">
              <a:avLst/>
            </a:prstGeom>
          </p:spPr>
        </p:pic>
        <p:sp>
          <p:nvSpPr>
            <p:cNvPr id="9" name="Rectangle 8"/>
            <p:cNvSpPr/>
            <p:nvPr/>
          </p:nvSpPr>
          <p:spPr bwMode="auto">
            <a:xfrm>
              <a:off x="3284140" y="4129520"/>
              <a:ext cx="1900492"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r>
                <a:rPr lang="en-US" sz="2400" dirty="0" smtClean="0">
                  <a:solidFill>
                    <a:srgbClr val="000000"/>
                  </a:solidFill>
                  <a:latin typeface="Chalkduster"/>
                  <a:cs typeface="Chalkduster"/>
                </a:rPr>
                <a:t> A B C ...</a:t>
              </a:r>
              <a:endParaRPr lang="en-US" sz="2400" dirty="0">
                <a:solidFill>
                  <a:srgbClr val="000000"/>
                </a:solidFill>
                <a:latin typeface="Arial" charset="0"/>
                <a:ea typeface="ＭＳ Ｐゴシック" charset="-128"/>
                <a:cs typeface="ＭＳ Ｐゴシック" charset="-128"/>
              </a:endParaRPr>
            </a:p>
          </p:txBody>
        </p:sp>
        <p:sp>
          <p:nvSpPr>
            <p:cNvPr id="11" name="Rectangle 10"/>
            <p:cNvSpPr/>
            <p:nvPr/>
          </p:nvSpPr>
          <p:spPr bwMode="auto">
            <a:xfrm>
              <a:off x="5344917" y="4129520"/>
              <a:ext cx="1695331"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2" name="Picture 11"/>
            <p:cNvPicPr>
              <a:picLocks noChangeAspect="1"/>
            </p:cNvPicPr>
            <p:nvPr/>
          </p:nvPicPr>
          <p:blipFill>
            <a:blip r:embed="rId4"/>
            <a:stretch>
              <a:fillRect/>
            </a:stretch>
          </p:blipFill>
          <p:spPr>
            <a:xfrm>
              <a:off x="5392553" y="4204815"/>
              <a:ext cx="1551873" cy="739584"/>
            </a:xfrm>
            <a:prstGeom prst="rect">
              <a:avLst/>
            </a:prstGeom>
          </p:spPr>
        </p:pic>
        <p:sp>
          <p:nvSpPr>
            <p:cNvPr id="14" name="Rectangle 13"/>
            <p:cNvSpPr/>
            <p:nvPr/>
          </p:nvSpPr>
          <p:spPr bwMode="auto">
            <a:xfrm>
              <a:off x="7192648" y="4129520"/>
              <a:ext cx="132099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3" name="Picture 12"/>
            <p:cNvPicPr>
              <a:picLocks noChangeAspect="1"/>
            </p:cNvPicPr>
            <p:nvPr/>
          </p:nvPicPr>
          <p:blipFill>
            <a:blip r:embed="rId5"/>
            <a:stretch>
              <a:fillRect/>
            </a:stretch>
          </p:blipFill>
          <p:spPr>
            <a:xfrm>
              <a:off x="7297557" y="4204815"/>
              <a:ext cx="1123975" cy="797105"/>
            </a:xfrm>
            <a:prstGeom prst="rect">
              <a:avLst/>
            </a:prstGeom>
          </p:spPr>
        </p:pic>
      </p:grpSp>
      <p:grpSp>
        <p:nvGrpSpPr>
          <p:cNvPr id="3" name="Group 2"/>
          <p:cNvGrpSpPr/>
          <p:nvPr/>
        </p:nvGrpSpPr>
        <p:grpSpPr>
          <a:xfrm>
            <a:off x="898345" y="4289903"/>
            <a:ext cx="7066628" cy="906856"/>
            <a:chOff x="898345" y="3147476"/>
            <a:chExt cx="7066628" cy="907634"/>
          </a:xfrm>
        </p:grpSpPr>
        <p:sp>
          <p:nvSpPr>
            <p:cNvPr id="16" name="Rectangle 15"/>
            <p:cNvSpPr/>
            <p:nvPr/>
          </p:nvSpPr>
          <p:spPr bwMode="auto">
            <a:xfrm>
              <a:off x="6331290" y="3147476"/>
              <a:ext cx="163368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8" name="Rectangle 7"/>
            <p:cNvSpPr/>
            <p:nvPr/>
          </p:nvSpPr>
          <p:spPr bwMode="auto">
            <a:xfrm>
              <a:off x="898345" y="3147483"/>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6" name="TextBox 5"/>
            <p:cNvSpPr txBox="1"/>
            <p:nvPr/>
          </p:nvSpPr>
          <p:spPr>
            <a:xfrm>
              <a:off x="1022789" y="3281976"/>
              <a:ext cx="2318556" cy="438582"/>
            </a:xfrm>
            <a:prstGeom prst="rect">
              <a:avLst/>
            </a:prstGeom>
            <a:noFill/>
          </p:spPr>
          <p:txBody>
            <a:bodyPr wrap="square" rtlCol="0">
              <a:spAutoFit/>
            </a:bodyPr>
            <a:lstStyle/>
            <a:p>
              <a:r>
                <a:rPr lang="en-US" sz="3200" dirty="0" smtClean="0">
                  <a:solidFill>
                    <a:srgbClr val="000000"/>
                  </a:solidFill>
                  <a:latin typeface="Chalkduster"/>
                  <a:cs typeface="Chalkduster"/>
                </a:rPr>
                <a:t>3 + 2 = 5</a:t>
              </a:r>
              <a:endParaRPr lang="en-US" sz="3200" dirty="0">
                <a:solidFill>
                  <a:srgbClr val="000000"/>
                </a:solidFill>
                <a:latin typeface="Chalkduster"/>
                <a:cs typeface="Chalkduster"/>
              </a:endParaRPr>
            </a:p>
          </p:txBody>
        </p:sp>
        <p:pic>
          <p:nvPicPr>
            <p:cNvPr id="15" name="Picture 14"/>
            <p:cNvPicPr>
              <a:picLocks noChangeAspect="1"/>
            </p:cNvPicPr>
            <p:nvPr/>
          </p:nvPicPr>
          <p:blipFill>
            <a:blip r:embed="rId6"/>
            <a:stretch>
              <a:fillRect/>
            </a:stretch>
          </p:blipFill>
          <p:spPr>
            <a:xfrm>
              <a:off x="6331290" y="3155624"/>
              <a:ext cx="1633683" cy="899479"/>
            </a:xfrm>
            <a:prstGeom prst="rect">
              <a:avLst/>
            </a:prstGeom>
          </p:spPr>
        </p:pic>
        <p:sp>
          <p:nvSpPr>
            <p:cNvPr id="17" name="Rectangle 16"/>
            <p:cNvSpPr/>
            <p:nvPr/>
          </p:nvSpPr>
          <p:spPr bwMode="auto">
            <a:xfrm>
              <a:off x="3647863" y="3147476"/>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8" name="Picture 17"/>
            <p:cNvPicPr>
              <a:picLocks noChangeAspect="1"/>
            </p:cNvPicPr>
            <p:nvPr/>
          </p:nvPicPr>
          <p:blipFill>
            <a:blip r:embed="rId7"/>
            <a:stretch>
              <a:fillRect/>
            </a:stretch>
          </p:blipFill>
          <p:spPr>
            <a:xfrm>
              <a:off x="3766718" y="3281976"/>
              <a:ext cx="2345787" cy="584776"/>
            </a:xfrm>
            <a:prstGeom prst="rect">
              <a:avLst/>
            </a:prstGeom>
          </p:spPr>
        </p:pic>
      </p:grpSp>
      <p:grpSp>
        <p:nvGrpSpPr>
          <p:cNvPr id="33" name="Group 32"/>
          <p:cNvGrpSpPr/>
          <p:nvPr/>
        </p:nvGrpSpPr>
        <p:grpSpPr>
          <a:xfrm>
            <a:off x="1254188" y="2765797"/>
            <a:ext cx="6493299" cy="1080472"/>
            <a:chOff x="1254185" y="1960845"/>
            <a:chExt cx="6493299" cy="1081401"/>
          </a:xfrm>
        </p:grpSpPr>
        <p:sp>
          <p:nvSpPr>
            <p:cNvPr id="20" name="Rectangle 19"/>
            <p:cNvSpPr/>
            <p:nvPr/>
          </p:nvSpPr>
          <p:spPr bwMode="auto">
            <a:xfrm>
              <a:off x="1254185"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19" name="TextBox 18"/>
            <p:cNvSpPr txBox="1"/>
            <p:nvPr/>
          </p:nvSpPr>
          <p:spPr>
            <a:xfrm rot="2606460">
              <a:off x="1623105" y="1960845"/>
              <a:ext cx="898434" cy="900247"/>
            </a:xfrm>
            <a:prstGeom prst="rect">
              <a:avLst/>
            </a:prstGeom>
            <a:noFill/>
          </p:spPr>
          <p:txBody>
            <a:bodyPr wrap="square" rtlCol="0">
              <a:spAutoFit/>
            </a:bodyPr>
            <a:lstStyle/>
            <a:p>
              <a:pPr algn="r"/>
              <a:r>
                <a:rPr lang="en-US" dirty="0" smtClean="0">
                  <a:solidFill>
                    <a:srgbClr val="000000"/>
                  </a:solidFill>
                  <a:latin typeface="Chalkduster"/>
                  <a:cs typeface="Chalkduster"/>
                </a:rPr>
                <a:t>32</a:t>
              </a:r>
            </a:p>
            <a:p>
              <a:pPr algn="r"/>
              <a:r>
                <a:rPr lang="en-US" dirty="0" smtClean="0">
                  <a:solidFill>
                    <a:srgbClr val="000000"/>
                  </a:solidFill>
                  <a:latin typeface="Chalkduster"/>
                  <a:cs typeface="Chalkduster"/>
                </a:rPr>
                <a:t>19</a:t>
              </a:r>
            </a:p>
            <a:p>
              <a:pPr algn="r"/>
              <a:r>
                <a:rPr lang="en-US" dirty="0" smtClean="0">
                  <a:solidFill>
                    <a:srgbClr val="000000"/>
                  </a:solidFill>
                  <a:latin typeface="Chalkduster"/>
                  <a:cs typeface="Chalkduster"/>
                </a:rPr>
                <a:t>+ --</a:t>
              </a:r>
            </a:p>
            <a:p>
              <a:pPr algn="r"/>
              <a:r>
                <a:rPr lang="en-US" dirty="0" smtClean="0">
                  <a:solidFill>
                    <a:srgbClr val="000000"/>
                  </a:solidFill>
                  <a:latin typeface="Chalkduster"/>
                  <a:cs typeface="Chalkduster"/>
                </a:rPr>
                <a:t>51</a:t>
              </a:r>
              <a:endParaRPr lang="en-US" dirty="0">
                <a:solidFill>
                  <a:srgbClr val="000000"/>
                </a:solidFill>
                <a:latin typeface="Chalkduster"/>
                <a:cs typeface="Chalkduster"/>
              </a:endParaRPr>
            </a:p>
          </p:txBody>
        </p:sp>
        <p:sp>
          <p:nvSpPr>
            <p:cNvPr id="24" name="Rectangle 23"/>
            <p:cNvSpPr/>
            <p:nvPr/>
          </p:nvSpPr>
          <p:spPr bwMode="auto">
            <a:xfrm>
              <a:off x="5999391"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21" name="Rectangle 20"/>
            <p:cNvSpPr/>
            <p:nvPr/>
          </p:nvSpPr>
          <p:spPr bwMode="auto">
            <a:xfrm>
              <a:off x="3229865" y="2134619"/>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2" name="Picture 21"/>
            <p:cNvPicPr>
              <a:picLocks noChangeAspect="1"/>
            </p:cNvPicPr>
            <p:nvPr/>
          </p:nvPicPr>
          <p:blipFill rotWithShape="1">
            <a:blip r:embed="rId8"/>
            <a:srcRect t="64120" r="16090"/>
            <a:stretch/>
          </p:blipFill>
          <p:spPr>
            <a:xfrm>
              <a:off x="3279384" y="2188723"/>
              <a:ext cx="2504445" cy="803182"/>
            </a:xfrm>
            <a:prstGeom prst="rect">
              <a:avLst/>
            </a:prstGeom>
          </p:spPr>
        </p:pic>
        <p:pic>
          <p:nvPicPr>
            <p:cNvPr id="23" name="Picture 22"/>
            <p:cNvPicPr>
              <a:picLocks noChangeAspect="1"/>
            </p:cNvPicPr>
            <p:nvPr/>
          </p:nvPicPr>
          <p:blipFill>
            <a:blip r:embed="rId9"/>
            <a:stretch>
              <a:fillRect/>
            </a:stretch>
          </p:blipFill>
          <p:spPr>
            <a:xfrm>
              <a:off x="6112504" y="2188723"/>
              <a:ext cx="1480775" cy="803182"/>
            </a:xfrm>
            <a:prstGeom prst="rect">
              <a:avLst/>
            </a:prstGeom>
          </p:spPr>
        </p:pic>
      </p:grpSp>
      <p:grpSp>
        <p:nvGrpSpPr>
          <p:cNvPr id="10" name="Group 9"/>
          <p:cNvGrpSpPr/>
          <p:nvPr/>
        </p:nvGrpSpPr>
        <p:grpSpPr>
          <a:xfrm>
            <a:off x="2018985" y="1597162"/>
            <a:ext cx="4637978" cy="906847"/>
            <a:chOff x="2018985" y="1127920"/>
            <a:chExt cx="4637978" cy="907627"/>
          </a:xfrm>
        </p:grpSpPr>
        <p:sp>
          <p:nvSpPr>
            <p:cNvPr id="25" name="Rectangle 24"/>
            <p:cNvSpPr/>
            <p:nvPr/>
          </p:nvSpPr>
          <p:spPr bwMode="auto">
            <a:xfrm>
              <a:off x="4431456"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6" name="Picture 25"/>
            <p:cNvPicPr>
              <a:picLocks noChangeAspect="1"/>
            </p:cNvPicPr>
            <p:nvPr/>
          </p:nvPicPr>
          <p:blipFill>
            <a:blip r:embed="rId10"/>
            <a:stretch>
              <a:fillRect/>
            </a:stretch>
          </p:blipFill>
          <p:spPr>
            <a:xfrm>
              <a:off x="5010952" y="1152580"/>
              <a:ext cx="1287883" cy="839509"/>
            </a:xfrm>
            <a:prstGeom prst="rect">
              <a:avLst/>
            </a:prstGeom>
          </p:spPr>
        </p:pic>
        <p:sp>
          <p:nvSpPr>
            <p:cNvPr id="27" name="Rectangle 26"/>
            <p:cNvSpPr/>
            <p:nvPr/>
          </p:nvSpPr>
          <p:spPr bwMode="auto">
            <a:xfrm>
              <a:off x="2018985"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8" name="Picture 27"/>
            <p:cNvPicPr>
              <a:picLocks noChangeAspect="1"/>
            </p:cNvPicPr>
            <p:nvPr/>
          </p:nvPicPr>
          <p:blipFill>
            <a:blip r:embed="rId11"/>
            <a:stretch>
              <a:fillRect/>
            </a:stretch>
          </p:blipFill>
          <p:spPr>
            <a:xfrm>
              <a:off x="2420583" y="1164557"/>
              <a:ext cx="1422312" cy="827527"/>
            </a:xfrm>
            <a:prstGeom prst="rect">
              <a:avLst/>
            </a:prstGeom>
          </p:spPr>
        </p:pic>
      </p:grpSp>
      <p:grpSp>
        <p:nvGrpSpPr>
          <p:cNvPr id="32" name="Group 31"/>
          <p:cNvGrpSpPr/>
          <p:nvPr/>
        </p:nvGrpSpPr>
        <p:grpSpPr>
          <a:xfrm>
            <a:off x="2730144" y="295999"/>
            <a:ext cx="3021655" cy="906847"/>
            <a:chOff x="2730141" y="152048"/>
            <a:chExt cx="3021655" cy="907627"/>
          </a:xfrm>
        </p:grpSpPr>
        <p:sp>
          <p:nvSpPr>
            <p:cNvPr id="29" name="Rectangle 28"/>
            <p:cNvSpPr/>
            <p:nvPr/>
          </p:nvSpPr>
          <p:spPr bwMode="auto">
            <a:xfrm>
              <a:off x="2730141" y="152048"/>
              <a:ext cx="3021655"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30" name="Picture 29"/>
            <p:cNvPicPr>
              <a:picLocks noChangeAspect="1"/>
            </p:cNvPicPr>
            <p:nvPr/>
          </p:nvPicPr>
          <p:blipFill>
            <a:blip r:embed="rId12"/>
            <a:stretch>
              <a:fillRect/>
            </a:stretch>
          </p:blipFill>
          <p:spPr>
            <a:xfrm>
              <a:off x="3419332" y="193671"/>
              <a:ext cx="1845354" cy="836299"/>
            </a:xfrm>
            <a:prstGeom prst="rect">
              <a:avLst/>
            </a:prstGeom>
          </p:spPr>
        </p:pic>
      </p:grpSp>
    </p:spTree>
    <p:extLst>
      <p:ext uri="{BB962C8B-B14F-4D97-AF65-F5344CB8AC3E}">
        <p14:creationId xmlns:p14="http://schemas.microsoft.com/office/powerpoint/2010/main" val="302484212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3000"/>
                                  </p:stCondLst>
                                  <p:childTnLst>
                                    <p:set>
                                      <p:cBhvr>
                                        <p:cTn id="9" dur="1" fill="hold">
                                          <p:stCondLst>
                                            <p:cond delay="0"/>
                                          </p:stCondLst>
                                        </p:cTn>
                                        <p:tgtEl>
                                          <p:spTgt spid="33"/>
                                        </p:tgtEl>
                                        <p:attrNameLst>
                                          <p:attrName>style.visibility</p:attrName>
                                        </p:attrNameLst>
                                      </p:cBhvr>
                                      <p:to>
                                        <p:strVal val="visible"/>
                                      </p:to>
                                    </p:set>
                                  </p:childTnLst>
                                </p:cTn>
                              </p:par>
                            </p:childTnLst>
                          </p:cTn>
                        </p:par>
                        <p:par>
                          <p:cTn id="10" fill="hold">
                            <p:stCondLst>
                              <p:cond delay="3000"/>
                            </p:stCondLst>
                            <p:childTnLst>
                              <p:par>
                                <p:cTn id="11" presetID="1" presetClass="entr" presetSubtype="0" fill="hold" nodeType="afterEffect">
                                  <p:stCondLst>
                                    <p:cond delay="30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6000"/>
                            </p:stCondLst>
                            <p:childTnLst>
                              <p:par>
                                <p:cTn id="14" presetID="1" presetClass="entr" presetSubtype="0" fill="hold" nodeType="afterEffect">
                                  <p:stCondLst>
                                    <p:cond delay="300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idea in PRIMs</a:t>
            </a:r>
            <a:endParaRPr lang="en-US" dirty="0"/>
          </a:p>
        </p:txBody>
      </p:sp>
      <p:sp>
        <p:nvSpPr>
          <p:cNvPr id="3" name="Content Placeholder 2"/>
          <p:cNvSpPr>
            <a:spLocks noGrp="1"/>
          </p:cNvSpPr>
          <p:nvPr>
            <p:ph idx="1"/>
          </p:nvPr>
        </p:nvSpPr>
        <p:spPr/>
        <p:txBody>
          <a:bodyPr/>
          <a:lstStyle/>
          <a:p>
            <a:pPr marL="0" indent="0" algn="ctr">
              <a:buNone/>
            </a:pPr>
            <a:endParaRPr lang="en-US" sz="4000" dirty="0" smtClean="0"/>
          </a:p>
          <a:p>
            <a:pPr marL="0" indent="0" algn="ctr">
              <a:buNone/>
            </a:pPr>
            <a:r>
              <a:rPr lang="en-US" sz="4000" dirty="0" smtClean="0"/>
              <a:t>General Strategies are a byproduct of learning specific skills</a:t>
            </a:r>
            <a:endParaRPr lang="en-US" sz="4000" dirty="0"/>
          </a:p>
        </p:txBody>
      </p:sp>
    </p:spTree>
    <p:extLst>
      <p:ext uri="{BB962C8B-B14F-4D97-AF65-F5344CB8AC3E}">
        <p14:creationId xmlns:p14="http://schemas.microsoft.com/office/powerpoint/2010/main" val="156334817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2091209"/>
            <a:ext cx="8604830" cy="4642255"/>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6603727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4182413"/>
            <a:ext cx="8604830" cy="2551049"/>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222015" y="2124051"/>
            <a:ext cx="3469536" cy="1412384"/>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887157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487176" y="5091157"/>
            <a:ext cx="8347561" cy="155882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714660" y="4872176"/>
            <a:ext cx="481695" cy="437949"/>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9950696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Tree>
    <p:extLst>
      <p:ext uri="{BB962C8B-B14F-4D97-AF65-F5344CB8AC3E}">
        <p14:creationId xmlns:p14="http://schemas.microsoft.com/office/powerpoint/2010/main" val="3906942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CogModDistraction.thmx</Template>
  <TotalTime>293</TotalTime>
  <Words>463</Words>
  <Application>Microsoft Macintosh PowerPoint</Application>
  <PresentationFormat>On-screen Show (4:3)</PresentationFormat>
  <Paragraphs>75</Paragraphs>
  <Slides>25</Slides>
  <Notes>1</Notes>
  <HiddenSlides>0</HiddenSlides>
  <MMClips>0</MMClips>
  <ScaleCrop>false</ScaleCrop>
  <HeadingPairs>
    <vt:vector size="4" baseType="variant">
      <vt:variant>
        <vt:lpstr>Theme</vt:lpstr>
      </vt:variant>
      <vt:variant>
        <vt:i4>2</vt:i4>
      </vt:variant>
      <vt:variant>
        <vt:lpstr>Slide Titles</vt:lpstr>
      </vt:variant>
      <vt:variant>
        <vt:i4>25</vt:i4>
      </vt:variant>
    </vt:vector>
  </HeadingPairs>
  <TitlesOfParts>
    <vt:vector size="27" baseType="lpstr">
      <vt:lpstr>CogModDistraction</vt:lpstr>
      <vt:lpstr>1_CogModDistraction</vt:lpstr>
      <vt:lpstr>PRIMs tutorial Unit 1 (second lecture)</vt:lpstr>
      <vt:lpstr>Cognitive skills</vt:lpstr>
      <vt:lpstr>Cognitive modeling/science/psychology view</vt:lpstr>
      <vt:lpstr>PowerPoint Presentation</vt:lpstr>
      <vt:lpstr>Key idea in PRIMs</vt:lpstr>
      <vt:lpstr>PowerPoint Presentation</vt:lpstr>
      <vt:lpstr>PowerPoint Presentation</vt:lpstr>
      <vt:lpstr>PowerPoint Presentation</vt:lpstr>
      <vt:lpstr>PowerPoint Presentation</vt:lpstr>
      <vt:lpstr>Long term goal: Expand PRIMs into a theory of life-long learning</vt:lpstr>
      <vt:lpstr>Possible strategies that can be trained</vt:lpstr>
      <vt:lpstr>Accomplishments of PRIMs</vt:lpstr>
      <vt:lpstr>A real example: editors Singley &amp; Anderson 1985</vt:lpstr>
      <vt:lpstr>Their findings</vt:lpstr>
      <vt:lpstr>Experimental design</vt:lpstr>
      <vt:lpstr>Data from that experiment</vt:lpstr>
      <vt:lpstr>Model of this task</vt:lpstr>
      <vt:lpstr>The model</vt:lpstr>
      <vt:lpstr>Overlap between the three models</vt:lpstr>
      <vt:lpstr>Identical: delete a line</vt:lpstr>
      <vt:lpstr>Somewhat different: Move to the right line</vt:lpstr>
      <vt:lpstr>PowerPoint Presentation</vt:lpstr>
      <vt:lpstr>Transfer data/model comparison</vt:lpstr>
      <vt:lpstr>PowerPoint Presentation</vt:lpstr>
      <vt:lpstr>Difference between PRIMs and identical productions</vt:lpstr>
    </vt:vector>
  </TitlesOfParts>
  <Company>CMU</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PRIMs tutorial</dc:title>
  <dc:creator>Niels Taatgen</dc:creator>
  <cp:lastModifiedBy>Niels Taatgen</cp:lastModifiedBy>
  <cp:revision>53</cp:revision>
  <dcterms:created xsi:type="dcterms:W3CDTF">2015-07-11T14:31:12Z</dcterms:created>
  <dcterms:modified xsi:type="dcterms:W3CDTF">2018-04-10T08:13:21Z</dcterms:modified>
</cp:coreProperties>
</file>

<file path=docProps/thumbnail.jpeg>
</file>